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366" y="6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sv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oleObject" Target="../embeddings/oleObject1.bin"  /><Relationship Id="rId4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15527" y="668058"/>
            <a:ext cx="360642" cy="3606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F2E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25542"/>
            <a:ext cx="18288000" cy="8386293"/>
            <a:chOff x="0" y="0"/>
            <a:chExt cx="4816593" cy="22087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208736"/>
            </a:xfrm>
            <a:custGeom>
              <a:avLst/>
              <a:gdLst/>
              <a:ahLst/>
              <a:cxnLst/>
              <a:rect l="l" t="t" r="r" b="b"/>
              <a:pathLst>
                <a:path w="4816592" h="2208736">
                  <a:moveTo>
                    <a:pt x="0" y="0"/>
                  </a:moveTo>
                  <a:lnTo>
                    <a:pt x="4816592" y="0"/>
                  </a:lnTo>
                  <a:lnTo>
                    <a:pt x="4816592" y="2208736"/>
                  </a:lnTo>
                  <a:lnTo>
                    <a:pt x="0" y="2208736"/>
                  </a:ln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816593" cy="2265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-9525"/>
            <a:ext cx="18288000" cy="8386293"/>
            <a:chOff x="0" y="0"/>
            <a:chExt cx="4816593" cy="22087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208736"/>
            </a:xfrm>
            <a:custGeom>
              <a:avLst/>
              <a:gdLst/>
              <a:ahLst/>
              <a:cxnLst/>
              <a:rect l="l" t="t" r="r" b="b"/>
              <a:pathLst>
                <a:path w="4816592" h="2208736">
                  <a:moveTo>
                    <a:pt x="0" y="0"/>
                  </a:moveTo>
                  <a:lnTo>
                    <a:pt x="4816592" y="0"/>
                  </a:lnTo>
                  <a:lnTo>
                    <a:pt x="4816592" y="2208736"/>
                  </a:lnTo>
                  <a:lnTo>
                    <a:pt x="0" y="2208736"/>
                  </a:lnTo>
                  <a:close/>
                </a:path>
              </a:pathLst>
            </a:custGeom>
            <a:solidFill>
              <a:srgbClr val="EFF2E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816593" cy="2265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73936" y="7687284"/>
            <a:ext cx="4028897" cy="1393838"/>
            <a:chOff x="0" y="0"/>
            <a:chExt cx="1150861" cy="3981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0861" cy="398152"/>
            </a:xfrm>
            <a:custGeom>
              <a:avLst/>
              <a:gdLst/>
              <a:ahLst/>
              <a:cxnLst/>
              <a:rect l="l" t="t" r="r" b="b"/>
              <a:pathLst>
                <a:path w="1150861" h="398152">
                  <a:moveTo>
                    <a:pt x="575430" y="0"/>
                  </a:moveTo>
                  <a:cubicBezTo>
                    <a:pt x="257629" y="0"/>
                    <a:pt x="0" y="89129"/>
                    <a:pt x="0" y="199076"/>
                  </a:cubicBezTo>
                  <a:cubicBezTo>
                    <a:pt x="0" y="309023"/>
                    <a:pt x="257629" y="398152"/>
                    <a:pt x="575430" y="398152"/>
                  </a:cubicBezTo>
                  <a:cubicBezTo>
                    <a:pt x="893232" y="398152"/>
                    <a:pt x="1150861" y="309023"/>
                    <a:pt x="1150861" y="199076"/>
                  </a:cubicBezTo>
                  <a:cubicBezTo>
                    <a:pt x="1150861" y="89129"/>
                    <a:pt x="893232" y="0"/>
                    <a:pt x="575430" y="0"/>
                  </a:cubicBezTo>
                  <a:close/>
                </a:path>
              </a:pathLst>
            </a:custGeom>
            <a:solidFill>
              <a:srgbClr val="585049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7893" y="-19823"/>
              <a:ext cx="935075" cy="380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88106" y="3552401"/>
            <a:ext cx="13311787" cy="118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8"/>
              </a:lnSpc>
            </a:pPr>
            <a:r>
              <a:rPr lang="en-US" sz="9800" spc="-294">
                <a:solidFill>
                  <a:srgbClr val="585049"/>
                </a:solidFill>
                <a:latin typeface="210 썸타임"/>
                <a:ea typeface="210 썸타임"/>
                <a:cs typeface="210 썸타임"/>
                <a:sym typeface="210 썸타임"/>
              </a:rPr>
              <a:t>스마트 환경 관리 시스템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73936" y="8112423"/>
            <a:ext cx="4028897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232">
                <a:solidFill>
                  <a:srgbClr val="F9FAF5"/>
                </a:solidFill>
                <a:latin typeface="AdvaOpen"/>
                <a:ea typeface="AdvaOpen"/>
                <a:cs typeface="AdvaOpen"/>
                <a:sym typeface="AdvaOpen"/>
              </a:rPr>
              <a:t>404 Not Found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94663" y="4883438"/>
            <a:ext cx="769867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32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2025.11.05｜발표자. 김현호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90683" y="3000557"/>
            <a:ext cx="15706633" cy="6027421"/>
          </a:xfrm>
          <a:custGeom>
            <a:avLst/>
            <a:gdLst/>
            <a:ahLst/>
            <a:cxnLst/>
            <a:rect l="l" t="t" r="r" b="b"/>
            <a:pathLst>
              <a:path w="15706633" h="6027421">
                <a:moveTo>
                  <a:pt x="0" y="0"/>
                </a:moveTo>
                <a:lnTo>
                  <a:pt x="15706634" y="0"/>
                </a:lnTo>
                <a:lnTo>
                  <a:pt x="15706634" y="6027421"/>
                </a:lnTo>
                <a:lnTo>
                  <a:pt x="0" y="6027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7761"/>
            <a:ext cx="108838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b="1" spc="150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13173" y="588711"/>
            <a:ext cx="1504612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 구성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56328" y="3273916"/>
            <a:ext cx="7110540" cy="1360842"/>
            <a:chOff x="0" y="0"/>
            <a:chExt cx="1872735" cy="3584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21133" y="3273916"/>
            <a:ext cx="7110540" cy="1360842"/>
            <a:chOff x="0" y="0"/>
            <a:chExt cx="1872735" cy="3584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6328" y="5472675"/>
            <a:ext cx="7110540" cy="1360842"/>
            <a:chOff x="0" y="0"/>
            <a:chExt cx="1872735" cy="3584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21133" y="5472675"/>
            <a:ext cx="7110540" cy="1360842"/>
            <a:chOff x="0" y="0"/>
            <a:chExt cx="1872735" cy="3584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56328" y="7671717"/>
            <a:ext cx="7110540" cy="1360842"/>
            <a:chOff x="0" y="0"/>
            <a:chExt cx="1872735" cy="3584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21133" y="7671717"/>
            <a:ext cx="7110540" cy="1360842"/>
            <a:chOff x="0" y="0"/>
            <a:chExt cx="1872735" cy="35841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72735" cy="358411"/>
            </a:xfrm>
            <a:custGeom>
              <a:avLst/>
              <a:gdLst/>
              <a:ahLst/>
              <a:cxnLst/>
              <a:rect l="l" t="t" r="r" b="b"/>
              <a:pathLst>
                <a:path w="1872735" h="358411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5400000">
            <a:off x="8981226" y="5613420"/>
            <a:ext cx="380803" cy="1102324"/>
          </a:xfrm>
          <a:custGeom>
            <a:avLst/>
            <a:gdLst/>
            <a:ahLst/>
            <a:cxnLst/>
            <a:rect l="l" t="t" r="r" b="b"/>
            <a:pathLst>
              <a:path w="380803" h="1102324">
                <a:moveTo>
                  <a:pt x="0" y="0"/>
                </a:moveTo>
                <a:lnTo>
                  <a:pt x="380803" y="0"/>
                </a:lnTo>
                <a:lnTo>
                  <a:pt x="380803" y="1102323"/>
                </a:lnTo>
                <a:lnTo>
                  <a:pt x="0" y="110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8981226" y="3389523"/>
            <a:ext cx="380803" cy="1102324"/>
          </a:xfrm>
          <a:custGeom>
            <a:avLst/>
            <a:gdLst/>
            <a:ahLst/>
            <a:cxnLst/>
            <a:rect l="l" t="t" r="r" b="b"/>
            <a:pathLst>
              <a:path w="380803" h="1102324">
                <a:moveTo>
                  <a:pt x="0" y="0"/>
                </a:moveTo>
                <a:lnTo>
                  <a:pt x="380803" y="0"/>
                </a:lnTo>
                <a:lnTo>
                  <a:pt x="380803" y="1102323"/>
                </a:lnTo>
                <a:lnTo>
                  <a:pt x="0" y="110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400000">
            <a:off x="8981226" y="7800976"/>
            <a:ext cx="380803" cy="1102324"/>
          </a:xfrm>
          <a:custGeom>
            <a:avLst/>
            <a:gdLst/>
            <a:ahLst/>
            <a:cxnLst/>
            <a:rect l="l" t="t" r="r" b="b"/>
            <a:pathLst>
              <a:path w="380803" h="1102324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28700" y="607761"/>
            <a:ext cx="112921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b="1" spc="150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08.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57918" y="607761"/>
            <a:ext cx="1504612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기대 효과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20936" y="3450782"/>
            <a:ext cx="591209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중앙제어 보완 (교실 단위 대응)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20354" y="3450782"/>
            <a:ext cx="591209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dirty="0" err="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현장</a:t>
            </a:r>
            <a:r>
              <a:rPr lang="en-US" sz="3200" spc="32" dirty="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2" dirty="0" err="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대응력</a:t>
            </a:r>
            <a:r>
              <a:rPr lang="en-US" sz="3200" spc="32" dirty="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200" spc="32" dirty="0" err="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향상</a:t>
            </a:r>
            <a:r>
              <a:rPr lang="en-US" sz="3200" spc="32" dirty="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&amp; </a:t>
            </a:r>
            <a:r>
              <a:rPr lang="en-US" sz="3200" spc="32" dirty="0" err="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관리</a:t>
            </a:r>
            <a:r>
              <a:rPr lang="en-US" sz="3200" spc="32" dirty="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200" spc="32" dirty="0" err="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효율</a:t>
            </a:r>
            <a:r>
              <a:rPr lang="en-US" sz="3200" spc="32" dirty="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200" spc="32" dirty="0" err="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증가</a:t>
            </a:r>
            <a:endParaRPr lang="en-US" sz="3200" spc="32" dirty="0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20936" y="5661026"/>
            <a:ext cx="591209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실내·외 공기질 모니터링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20354" y="5661026"/>
            <a:ext cx="591209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공간별 실시간 상태 파악 가능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20936" y="7852692"/>
            <a:ext cx="591209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실내·외 공기질 기반 AI 모드 운영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720354" y="7852692"/>
            <a:ext cx="591209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전력 절약 및 자동화 편의성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37872" y="0"/>
            <a:ext cx="14150128" cy="10287000"/>
          </a:xfrm>
          <a:custGeom>
            <a:avLst/>
            <a:gdLst/>
            <a:ahLst/>
            <a:cxnLst/>
            <a:rect l="l" t="t" r="r" b="b"/>
            <a:pathLst>
              <a:path w="14150128" h="10287000">
                <a:moveTo>
                  <a:pt x="0" y="0"/>
                </a:moveTo>
                <a:lnTo>
                  <a:pt x="14150128" y="0"/>
                </a:lnTo>
                <a:lnTo>
                  <a:pt x="141501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7" r="-11111" b="-6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37872" y="0"/>
            <a:ext cx="14150128" cy="10287000"/>
            <a:chOff x="0" y="0"/>
            <a:chExt cx="372678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6783" cy="2709333"/>
            </a:xfrm>
            <a:custGeom>
              <a:avLst/>
              <a:gdLst/>
              <a:ahLst/>
              <a:cxnLst/>
              <a:rect l="l" t="t" r="r" b="b"/>
              <a:pathLst>
                <a:path w="3726783" h="2709333">
                  <a:moveTo>
                    <a:pt x="0" y="0"/>
                  </a:moveTo>
                  <a:lnTo>
                    <a:pt x="3726783" y="0"/>
                  </a:lnTo>
                  <a:lnTo>
                    <a:pt x="37267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7403B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19075"/>
              <a:ext cx="3726783" cy="2928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5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96017" y="7128171"/>
            <a:ext cx="8095966" cy="82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3199" b="1" spc="422">
                <a:solidFill>
                  <a:srgbClr val="EFF2E7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CONTACT.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96017" y="8248270"/>
            <a:ext cx="10568135" cy="101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2"/>
              </a:lnSpc>
            </a:pPr>
            <a:r>
              <a:rPr lang="en-US" sz="2400" spc="316">
                <a:solidFill>
                  <a:srgbClr val="EFF2E7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Team : 404 Not Found</a:t>
            </a:r>
          </a:p>
          <a:p>
            <a:pPr algn="l">
              <a:lnSpc>
                <a:spcPts val="4152"/>
              </a:lnSpc>
            </a:pPr>
            <a:r>
              <a:rPr lang="en-US" sz="2400" spc="316">
                <a:solidFill>
                  <a:srgbClr val="EFF2E7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GitHub:https://github.com/SEMS-Project/SEMS_Main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96017" y="1307068"/>
            <a:ext cx="9803018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EFF2E7"/>
                </a:solidFill>
                <a:latin typeface="AdvaOpen"/>
                <a:ea typeface="AdvaOpen"/>
                <a:cs typeface="AdvaOpen"/>
                <a:sym typeface="AdvaOpe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15527" y="668058"/>
            <a:ext cx="360642" cy="3606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F2E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 rot="-5400000">
            <a:off x="-3847172" y="3971148"/>
            <a:ext cx="10879388" cy="1967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24"/>
              </a:lnSpc>
            </a:pPr>
            <a:r>
              <a:rPr lang="en-US" sz="15726">
                <a:solidFill>
                  <a:srgbClr val="B2B09B">
                    <a:alpha val="25882"/>
                  </a:srgbClr>
                </a:solidFill>
                <a:latin typeface="AdvaOpen"/>
                <a:ea typeface="AdvaOpen"/>
                <a:cs typeface="AdvaOpen"/>
                <a:sym typeface="AdvaOpen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09965" y="2942464"/>
            <a:ext cx="675715" cy="403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 spc="108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  <a:p>
            <a:pPr algn="l">
              <a:lnSpc>
                <a:spcPts val="8208"/>
              </a:lnSpc>
            </a:pPr>
            <a:r>
              <a:rPr lang="en-US" sz="3600" b="1" spc="108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</a:t>
            </a:r>
          </a:p>
          <a:p>
            <a:pPr algn="l">
              <a:lnSpc>
                <a:spcPts val="8208"/>
              </a:lnSpc>
            </a:pPr>
            <a:r>
              <a:rPr lang="en-US" sz="3600" b="1" spc="108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  <a:p>
            <a:pPr algn="l">
              <a:lnSpc>
                <a:spcPts val="8208"/>
              </a:lnSpc>
            </a:pPr>
            <a:r>
              <a:rPr lang="en-US" sz="3600" b="1" spc="108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19823" y="2942464"/>
            <a:ext cx="849263" cy="403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 spc="108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  <a:p>
            <a:pPr algn="l">
              <a:lnSpc>
                <a:spcPts val="8208"/>
              </a:lnSpc>
            </a:pPr>
            <a:r>
              <a:rPr lang="en-US" sz="3600" b="1" spc="108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  <a:p>
            <a:pPr algn="l">
              <a:lnSpc>
                <a:spcPts val="8208"/>
              </a:lnSpc>
            </a:pPr>
            <a:r>
              <a:rPr lang="en-US" sz="3600" b="1" spc="108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  <a:p>
            <a:pPr algn="l">
              <a:lnSpc>
                <a:spcPts val="8208"/>
              </a:lnSpc>
            </a:pPr>
            <a:r>
              <a:rPr lang="en-US" sz="3600" b="1" spc="108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59799" y="2942464"/>
            <a:ext cx="5403203" cy="403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spc="36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시연 영상</a:t>
            </a:r>
          </a:p>
          <a:p>
            <a:pPr algn="l">
              <a:lnSpc>
                <a:spcPts val="8208"/>
              </a:lnSpc>
            </a:pPr>
            <a:r>
              <a:rPr lang="en-US" sz="3600" spc="36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기술 설명</a:t>
            </a:r>
          </a:p>
          <a:p>
            <a:pPr algn="l">
              <a:lnSpc>
                <a:spcPts val="8208"/>
              </a:lnSpc>
            </a:pPr>
            <a:r>
              <a:rPr lang="en-US" sz="3600" spc="36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 구성</a:t>
            </a:r>
          </a:p>
          <a:p>
            <a:pPr algn="l">
              <a:lnSpc>
                <a:spcPts val="8208"/>
              </a:lnSpc>
            </a:pPr>
            <a:r>
              <a:rPr lang="en-US" sz="3600" spc="36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기대 효과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95191" y="2942464"/>
            <a:ext cx="5403203" cy="403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spc="36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배경 및 문제 정의</a:t>
            </a:r>
          </a:p>
          <a:p>
            <a:pPr algn="l">
              <a:lnSpc>
                <a:spcPts val="8208"/>
              </a:lnSpc>
            </a:pPr>
            <a:r>
              <a:rPr lang="en-US" sz="3600" spc="36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 소개</a:t>
            </a:r>
          </a:p>
          <a:p>
            <a:pPr algn="l">
              <a:lnSpc>
                <a:spcPts val="8208"/>
              </a:lnSpc>
            </a:pPr>
            <a:r>
              <a:rPr lang="en-US" sz="3600" spc="36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시스템 구조도</a:t>
            </a:r>
          </a:p>
          <a:p>
            <a:pPr algn="l">
              <a:lnSpc>
                <a:spcPts val="8208"/>
              </a:lnSpc>
            </a:pPr>
            <a:r>
              <a:rPr lang="en-US" sz="3600" spc="36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주요 기능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113" y="6973335"/>
            <a:ext cx="575940" cy="5759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0" y="6660580"/>
            <a:ext cx="18469331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29113" y="2876926"/>
            <a:ext cx="575940" cy="57594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851968" y="5714816"/>
            <a:ext cx="9436032" cy="845311"/>
          </a:xfrm>
          <a:custGeom>
            <a:avLst/>
            <a:gdLst/>
            <a:ahLst/>
            <a:cxnLst/>
            <a:rect l="l" t="t" r="r" b="b"/>
            <a:pathLst>
              <a:path w="9436032" h="845311">
                <a:moveTo>
                  <a:pt x="0" y="0"/>
                </a:moveTo>
                <a:lnTo>
                  <a:pt x="9436032" y="0"/>
                </a:lnTo>
                <a:lnTo>
                  <a:pt x="9436032" y="845311"/>
                </a:lnTo>
                <a:lnTo>
                  <a:pt x="0" y="845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51968" y="2120968"/>
            <a:ext cx="9436032" cy="3502920"/>
          </a:xfrm>
          <a:custGeom>
            <a:avLst/>
            <a:gdLst/>
            <a:ahLst/>
            <a:cxnLst/>
            <a:rect l="l" t="t" r="r" b="b"/>
            <a:pathLst>
              <a:path w="9436032" h="3502920">
                <a:moveTo>
                  <a:pt x="0" y="0"/>
                </a:moveTo>
                <a:lnTo>
                  <a:pt x="9436032" y="0"/>
                </a:lnTo>
                <a:lnTo>
                  <a:pt x="9436032" y="3502920"/>
                </a:lnTo>
                <a:lnTo>
                  <a:pt x="0" y="3502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6143" y="1999998"/>
            <a:ext cx="8924204" cy="65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2900" b="1" spc="29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“실내 환경 관리는 필수지만, 여전히 비효율적입니다.”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07761"/>
            <a:ext cx="112921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b="1" spc="150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7918" y="588711"/>
            <a:ext cx="1504612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배경 및 문제 정의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9984" y="6771406"/>
            <a:ext cx="3159919" cy="73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b="1" spc="3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방식의 한계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6143" y="3605266"/>
            <a:ext cx="8621744" cy="3263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100" lvl="1" indent="-234550" algn="l">
              <a:lnSpc>
                <a:spcPts val="3737"/>
              </a:lnSpc>
              <a:buFont typeface="Arial"/>
              <a:buChar char="•"/>
            </a:pPr>
            <a:r>
              <a:rPr lang="en-US" sz="2172" spc="2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학교보건법: 실내 공기질 정기 측정 &amp; 초과 시 조치</a:t>
            </a:r>
          </a:p>
          <a:p>
            <a:pPr marL="469100" lvl="1" indent="-234550" algn="l">
              <a:lnSpc>
                <a:spcPts val="3737"/>
              </a:lnSpc>
              <a:buFont typeface="Arial"/>
              <a:buChar char="•"/>
            </a:pPr>
            <a:r>
              <a:rPr lang="en-US" sz="2172" spc="2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관리 항목: PM2.5 / CO₂ / 온도 / 습도</a:t>
            </a:r>
          </a:p>
          <a:p>
            <a:pPr marL="469100" lvl="1" indent="-234550" algn="l">
              <a:lnSpc>
                <a:spcPts val="3737"/>
              </a:lnSpc>
              <a:buFont typeface="Arial"/>
              <a:buChar char="•"/>
            </a:pPr>
            <a:r>
              <a:rPr lang="en-US" sz="2172" spc="2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권장 기준: PM2.5 ≤ 35, CO₂ ≤ 1,000ppm, 온도 18–28°C, 습도 30–80%</a:t>
            </a:r>
          </a:p>
          <a:p>
            <a:pPr marL="469100" lvl="1" indent="-234550" algn="l">
              <a:lnSpc>
                <a:spcPts val="3737"/>
              </a:lnSpc>
              <a:buFont typeface="Arial"/>
              <a:buChar char="•"/>
            </a:pPr>
            <a:r>
              <a:rPr lang="en-US" sz="2172" spc="2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학생·근로자 건강 &amp; 집중도 직결</a:t>
            </a:r>
          </a:p>
          <a:p>
            <a:pPr algn="l">
              <a:lnSpc>
                <a:spcPts val="3737"/>
              </a:lnSpc>
            </a:pPr>
            <a:endParaRPr lang="en-US" sz="2172" spc="21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ts val="3737"/>
              </a:lnSpc>
            </a:pPr>
            <a:endParaRPr lang="en-US" sz="2172" spc="21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853254" y="6702170"/>
            <a:ext cx="6434746" cy="31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774" i="1" spc="44">
                <a:solidFill>
                  <a:srgbClr val="8F8973"/>
                </a:solidFill>
                <a:latin typeface="Arita Buri Italics"/>
                <a:ea typeface="Arita Buri Italics"/>
                <a:cs typeface="Arita Buri Italics"/>
                <a:sym typeface="Arita Buri Italics"/>
              </a:rPr>
              <a:t>출처: 환경부·교육부 공기질 관리 매뉴얼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9984" y="2674997"/>
            <a:ext cx="1252526" cy="73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b="1" spc="3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9113" y="7596900"/>
            <a:ext cx="8621744" cy="185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100" lvl="1" indent="-234550" algn="l">
              <a:lnSpc>
                <a:spcPts val="3737"/>
              </a:lnSpc>
              <a:buFont typeface="Arial"/>
              <a:buChar char="•"/>
            </a:pPr>
            <a:r>
              <a:rPr lang="en-US" sz="2172" spc="2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운영자가 설정값 기반으로 운전</a:t>
            </a:r>
          </a:p>
          <a:p>
            <a:pPr marL="469100" lvl="1" indent="-234550" algn="l">
              <a:lnSpc>
                <a:spcPts val="3737"/>
              </a:lnSpc>
              <a:buFont typeface="Arial"/>
              <a:buChar char="•"/>
            </a:pPr>
            <a:r>
              <a:rPr lang="en-US" sz="2172" spc="2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일괄 중앙 제어 방식 → 불균형 제어</a:t>
            </a:r>
          </a:p>
          <a:p>
            <a:pPr marL="469100" lvl="1" indent="-234550" algn="l">
              <a:lnSpc>
                <a:spcPts val="3737"/>
              </a:lnSpc>
              <a:buFont typeface="Arial"/>
              <a:buChar char="•"/>
            </a:pPr>
            <a:r>
              <a:rPr lang="en-US" sz="2172" spc="2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실시간 센서 기반 미세 조정은 어려움</a:t>
            </a:r>
          </a:p>
          <a:p>
            <a:pPr algn="l">
              <a:lnSpc>
                <a:spcPts val="3737"/>
              </a:lnSpc>
            </a:pPr>
            <a:endParaRPr lang="en-US" sz="2172" spc="21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7369" y="8728081"/>
            <a:ext cx="575940" cy="5759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8680" y="2754636"/>
            <a:ext cx="6997380" cy="4476274"/>
            <a:chOff x="0" y="0"/>
            <a:chExt cx="870755" cy="5570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0755" cy="557028"/>
            </a:xfrm>
            <a:custGeom>
              <a:avLst/>
              <a:gdLst/>
              <a:ahLst/>
              <a:cxnLst/>
              <a:rect l="l" t="t" r="r" b="b"/>
              <a:pathLst>
                <a:path w="870755" h="557028">
                  <a:moveTo>
                    <a:pt x="25447" y="0"/>
                  </a:moveTo>
                  <a:lnTo>
                    <a:pt x="845308" y="0"/>
                  </a:lnTo>
                  <a:cubicBezTo>
                    <a:pt x="852057" y="0"/>
                    <a:pt x="858530" y="2681"/>
                    <a:pt x="863302" y="7453"/>
                  </a:cubicBezTo>
                  <a:cubicBezTo>
                    <a:pt x="868074" y="12226"/>
                    <a:pt x="870755" y="18698"/>
                    <a:pt x="870755" y="25447"/>
                  </a:cubicBezTo>
                  <a:lnTo>
                    <a:pt x="870755" y="531581"/>
                  </a:lnTo>
                  <a:cubicBezTo>
                    <a:pt x="870755" y="538330"/>
                    <a:pt x="868074" y="544803"/>
                    <a:pt x="863302" y="549575"/>
                  </a:cubicBezTo>
                  <a:cubicBezTo>
                    <a:pt x="858530" y="554347"/>
                    <a:pt x="852057" y="557028"/>
                    <a:pt x="845308" y="557028"/>
                  </a:cubicBezTo>
                  <a:lnTo>
                    <a:pt x="25447" y="557028"/>
                  </a:lnTo>
                  <a:cubicBezTo>
                    <a:pt x="18698" y="557028"/>
                    <a:pt x="12226" y="554347"/>
                    <a:pt x="7453" y="549575"/>
                  </a:cubicBezTo>
                  <a:cubicBezTo>
                    <a:pt x="2681" y="544803"/>
                    <a:pt x="0" y="538330"/>
                    <a:pt x="0" y="531581"/>
                  </a:cubicBezTo>
                  <a:lnTo>
                    <a:pt x="0" y="25447"/>
                  </a:lnTo>
                  <a:cubicBezTo>
                    <a:pt x="0" y="18698"/>
                    <a:pt x="2681" y="12226"/>
                    <a:pt x="7453" y="7453"/>
                  </a:cubicBezTo>
                  <a:cubicBezTo>
                    <a:pt x="12226" y="2681"/>
                    <a:pt x="18698" y="0"/>
                    <a:pt x="25447" y="0"/>
                  </a:cubicBezTo>
                  <a:close/>
                </a:path>
              </a:pathLst>
            </a:custGeom>
            <a:blipFill>
              <a:blip r:embed="rId2"/>
              <a:stretch>
                <a:fillRect l="-669" r="-669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181331" y="7977155"/>
            <a:ext cx="18469331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8335096" y="2487936"/>
            <a:ext cx="8924204" cy="77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3400" b="1" spc="34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“실내 환경 관리, 더 똑똑하게!”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07761"/>
            <a:ext cx="112921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b="1" spc="150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57918" y="607761"/>
            <a:ext cx="15046127" cy="235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4800" spc="48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 소개</a:t>
            </a:r>
          </a:p>
          <a:p>
            <a:pPr algn="l">
              <a:lnSpc>
                <a:spcPts val="10000"/>
              </a:lnSpc>
            </a:pPr>
            <a:endParaRPr lang="en-US" sz="4800" spc="48">
              <a:solidFill>
                <a:srgbClr val="A48F7B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28239" y="8526151"/>
            <a:ext cx="15375806" cy="73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b="1" spc="3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환경 변화 대응 능력을 갖춘 공기질 관리 시스템 개발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29495" y="3550511"/>
            <a:ext cx="8729805" cy="37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783"/>
              </a:lnSpc>
              <a:buFont typeface="Arial"/>
              <a:buChar char="•"/>
            </a:pPr>
            <a:r>
              <a:rPr lang="en-US" sz="2199" spc="2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실내 환경 실시간 모니터링</a:t>
            </a:r>
          </a:p>
          <a:p>
            <a:pPr algn="l">
              <a:lnSpc>
                <a:spcPts val="3783"/>
              </a:lnSpc>
            </a:pPr>
            <a:endParaRPr lang="en-US" sz="2199" spc="21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79" lvl="1" indent="-237490" algn="l">
              <a:lnSpc>
                <a:spcPts val="3783"/>
              </a:lnSpc>
              <a:buFont typeface="Arial"/>
              <a:buChar char="•"/>
            </a:pPr>
            <a:r>
              <a:rPr lang="en-US" sz="2199" spc="2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 분석</a:t>
            </a:r>
          </a:p>
          <a:p>
            <a:pPr algn="l">
              <a:lnSpc>
                <a:spcPts val="3783"/>
              </a:lnSpc>
            </a:pPr>
            <a:endParaRPr lang="en-US" sz="2199" spc="21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79" lvl="1" indent="-237490" algn="l">
              <a:lnSpc>
                <a:spcPts val="3783"/>
              </a:lnSpc>
              <a:buFont typeface="Arial"/>
              <a:buChar char="•"/>
            </a:pPr>
            <a:r>
              <a:rPr lang="en-US" sz="2199" spc="2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편리한 원격 제어</a:t>
            </a:r>
          </a:p>
          <a:p>
            <a:pPr algn="l">
              <a:lnSpc>
                <a:spcPts val="3783"/>
              </a:lnSpc>
            </a:pPr>
            <a:endParaRPr lang="en-US" sz="2199" spc="21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79" lvl="1" indent="-237490" algn="l">
              <a:lnSpc>
                <a:spcPts val="3783"/>
              </a:lnSpc>
              <a:buFont typeface="Arial"/>
              <a:buChar char="•"/>
            </a:pPr>
            <a:r>
              <a:rPr lang="en-US" sz="2199" spc="21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AI모드를 통한 완전 자동화</a:t>
            </a:r>
          </a:p>
          <a:p>
            <a:pPr algn="l">
              <a:lnSpc>
                <a:spcPts val="3783"/>
              </a:lnSpc>
            </a:pPr>
            <a:endParaRPr lang="en-US" sz="2199" spc="21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58973" y="2483137"/>
            <a:ext cx="15970053" cy="7326262"/>
          </a:xfrm>
          <a:custGeom>
            <a:avLst/>
            <a:gdLst/>
            <a:ahLst/>
            <a:cxnLst/>
            <a:rect l="l" t="t" r="r" b="b"/>
            <a:pathLst>
              <a:path w="15970053" h="7326262">
                <a:moveTo>
                  <a:pt x="0" y="0"/>
                </a:moveTo>
                <a:lnTo>
                  <a:pt x="15970054" y="0"/>
                </a:lnTo>
                <a:lnTo>
                  <a:pt x="15970054" y="7326262"/>
                </a:lnTo>
                <a:lnTo>
                  <a:pt x="0" y="732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4" name="Object 4"/>
          <p:cNvGraphicFramePr/>
          <p:nvPr/>
        </p:nvGraphicFramePr>
        <p:xfrm>
          <a:off x="3767865" y="2694980"/>
          <a:ext cx="7586157" cy="427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105900" imgH="5791200" progId="Excel.Sheet.12">
                  <p:embed/>
                </p:oleObj>
              </mc:Choice>
              <mc:Fallback>
                <p:oleObj name="Worksheet" r:id="rId3" imgW="9105900" imgH="5791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67865" y="2694980"/>
                        <a:ext cx="7586157" cy="427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607761"/>
            <a:ext cx="112921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b="1" spc="150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57918" y="593473"/>
            <a:ext cx="1504612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시스템 구조도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14427" y="3140595"/>
            <a:ext cx="16859147" cy="5879627"/>
          </a:xfrm>
          <a:custGeom>
            <a:avLst/>
            <a:gdLst/>
            <a:ahLst/>
            <a:cxnLst/>
            <a:rect l="l" t="t" r="r" b="b"/>
            <a:pathLst>
              <a:path w="16859147" h="5879627">
                <a:moveTo>
                  <a:pt x="0" y="0"/>
                </a:moveTo>
                <a:lnTo>
                  <a:pt x="16859146" y="0"/>
                </a:lnTo>
                <a:lnTo>
                  <a:pt x="16859146" y="5879628"/>
                </a:lnTo>
                <a:lnTo>
                  <a:pt x="0" y="5879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7761"/>
            <a:ext cx="118447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b="1" spc="150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13173" y="588711"/>
            <a:ext cx="1504612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핵심 기술</a:t>
            </a: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607761"/>
            <a:ext cx="118447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b="1" spc="150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13173" y="588711"/>
            <a:ext cx="1504612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시연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3270153"/>
            <a:ext cx="3904015" cy="5988147"/>
            <a:chOff x="0" y="0"/>
            <a:chExt cx="1028218" cy="15771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8218" cy="1577125"/>
            </a:xfrm>
            <a:custGeom>
              <a:avLst/>
              <a:gdLst/>
              <a:ahLst/>
              <a:cxnLst/>
              <a:rect l="l" t="t" r="r" b="b"/>
              <a:pathLst>
                <a:path w="1028218" h="1577125">
                  <a:moveTo>
                    <a:pt x="101136" y="0"/>
                  </a:moveTo>
                  <a:lnTo>
                    <a:pt x="927082" y="0"/>
                  </a:lnTo>
                  <a:cubicBezTo>
                    <a:pt x="982938" y="0"/>
                    <a:pt x="1028218" y="45280"/>
                    <a:pt x="1028218" y="101136"/>
                  </a:cubicBezTo>
                  <a:lnTo>
                    <a:pt x="1028218" y="1475989"/>
                  </a:lnTo>
                  <a:cubicBezTo>
                    <a:pt x="1028218" y="1502812"/>
                    <a:pt x="1017563" y="1528536"/>
                    <a:pt x="998596" y="1547503"/>
                  </a:cubicBezTo>
                  <a:cubicBezTo>
                    <a:pt x="979629" y="1566470"/>
                    <a:pt x="953905" y="1577125"/>
                    <a:pt x="927082" y="1577125"/>
                  </a:cubicBezTo>
                  <a:lnTo>
                    <a:pt x="101136" y="1577125"/>
                  </a:lnTo>
                  <a:cubicBezTo>
                    <a:pt x="74313" y="1577125"/>
                    <a:pt x="48589" y="1566470"/>
                    <a:pt x="29622" y="1547503"/>
                  </a:cubicBezTo>
                  <a:cubicBezTo>
                    <a:pt x="10655" y="1528536"/>
                    <a:pt x="0" y="1502812"/>
                    <a:pt x="0" y="1475989"/>
                  </a:cubicBezTo>
                  <a:lnTo>
                    <a:pt x="0" y="101136"/>
                  </a:lnTo>
                  <a:cubicBezTo>
                    <a:pt x="0" y="74313"/>
                    <a:pt x="10655" y="48589"/>
                    <a:pt x="29622" y="29622"/>
                  </a:cubicBezTo>
                  <a:cubicBezTo>
                    <a:pt x="48589" y="10655"/>
                    <a:pt x="74313" y="0"/>
                    <a:pt x="1011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C6C8B9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28218" cy="1634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37872" y="3270153"/>
            <a:ext cx="3904015" cy="5988147"/>
            <a:chOff x="0" y="0"/>
            <a:chExt cx="1028218" cy="15771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8218" cy="1577125"/>
            </a:xfrm>
            <a:custGeom>
              <a:avLst/>
              <a:gdLst/>
              <a:ahLst/>
              <a:cxnLst/>
              <a:rect l="l" t="t" r="r" b="b"/>
              <a:pathLst>
                <a:path w="1028218" h="1577125">
                  <a:moveTo>
                    <a:pt x="101136" y="0"/>
                  </a:moveTo>
                  <a:lnTo>
                    <a:pt x="927082" y="0"/>
                  </a:lnTo>
                  <a:cubicBezTo>
                    <a:pt x="982938" y="0"/>
                    <a:pt x="1028218" y="45280"/>
                    <a:pt x="1028218" y="101136"/>
                  </a:cubicBezTo>
                  <a:lnTo>
                    <a:pt x="1028218" y="1475989"/>
                  </a:lnTo>
                  <a:cubicBezTo>
                    <a:pt x="1028218" y="1502812"/>
                    <a:pt x="1017563" y="1528536"/>
                    <a:pt x="998596" y="1547503"/>
                  </a:cubicBezTo>
                  <a:cubicBezTo>
                    <a:pt x="979629" y="1566470"/>
                    <a:pt x="953905" y="1577125"/>
                    <a:pt x="927082" y="1577125"/>
                  </a:cubicBezTo>
                  <a:lnTo>
                    <a:pt x="101136" y="1577125"/>
                  </a:lnTo>
                  <a:cubicBezTo>
                    <a:pt x="74313" y="1577125"/>
                    <a:pt x="48589" y="1566470"/>
                    <a:pt x="29622" y="1547503"/>
                  </a:cubicBezTo>
                  <a:cubicBezTo>
                    <a:pt x="10655" y="1528536"/>
                    <a:pt x="0" y="1502812"/>
                    <a:pt x="0" y="1475989"/>
                  </a:cubicBezTo>
                  <a:lnTo>
                    <a:pt x="0" y="101136"/>
                  </a:lnTo>
                  <a:cubicBezTo>
                    <a:pt x="0" y="74313"/>
                    <a:pt x="10655" y="48589"/>
                    <a:pt x="29622" y="29622"/>
                  </a:cubicBezTo>
                  <a:cubicBezTo>
                    <a:pt x="48589" y="10655"/>
                    <a:pt x="74313" y="0"/>
                    <a:pt x="1011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C6C8B9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28218" cy="1634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45001" y="3270153"/>
            <a:ext cx="3904015" cy="5988147"/>
            <a:chOff x="0" y="0"/>
            <a:chExt cx="1028218" cy="15771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8218" cy="1577125"/>
            </a:xfrm>
            <a:custGeom>
              <a:avLst/>
              <a:gdLst/>
              <a:ahLst/>
              <a:cxnLst/>
              <a:rect l="l" t="t" r="r" b="b"/>
              <a:pathLst>
                <a:path w="1028218" h="1577125">
                  <a:moveTo>
                    <a:pt x="101136" y="0"/>
                  </a:moveTo>
                  <a:lnTo>
                    <a:pt x="927082" y="0"/>
                  </a:lnTo>
                  <a:cubicBezTo>
                    <a:pt x="982938" y="0"/>
                    <a:pt x="1028218" y="45280"/>
                    <a:pt x="1028218" y="101136"/>
                  </a:cubicBezTo>
                  <a:lnTo>
                    <a:pt x="1028218" y="1475989"/>
                  </a:lnTo>
                  <a:cubicBezTo>
                    <a:pt x="1028218" y="1502812"/>
                    <a:pt x="1017563" y="1528536"/>
                    <a:pt x="998596" y="1547503"/>
                  </a:cubicBezTo>
                  <a:cubicBezTo>
                    <a:pt x="979629" y="1566470"/>
                    <a:pt x="953905" y="1577125"/>
                    <a:pt x="927082" y="1577125"/>
                  </a:cubicBezTo>
                  <a:lnTo>
                    <a:pt x="101136" y="1577125"/>
                  </a:lnTo>
                  <a:cubicBezTo>
                    <a:pt x="74313" y="1577125"/>
                    <a:pt x="48589" y="1566470"/>
                    <a:pt x="29622" y="1547503"/>
                  </a:cubicBezTo>
                  <a:cubicBezTo>
                    <a:pt x="10655" y="1528536"/>
                    <a:pt x="0" y="1502812"/>
                    <a:pt x="0" y="1475989"/>
                  </a:cubicBezTo>
                  <a:lnTo>
                    <a:pt x="0" y="101136"/>
                  </a:lnTo>
                  <a:cubicBezTo>
                    <a:pt x="0" y="74313"/>
                    <a:pt x="10655" y="48589"/>
                    <a:pt x="29622" y="29622"/>
                  </a:cubicBezTo>
                  <a:cubicBezTo>
                    <a:pt x="48589" y="10655"/>
                    <a:pt x="74313" y="0"/>
                    <a:pt x="1011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C6C8B9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28218" cy="1634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55285" y="3270153"/>
            <a:ext cx="3904015" cy="5988147"/>
            <a:chOff x="0" y="0"/>
            <a:chExt cx="1028218" cy="15771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28218" cy="1577125"/>
            </a:xfrm>
            <a:custGeom>
              <a:avLst/>
              <a:gdLst/>
              <a:ahLst/>
              <a:cxnLst/>
              <a:rect l="l" t="t" r="r" b="b"/>
              <a:pathLst>
                <a:path w="1028218" h="1577125">
                  <a:moveTo>
                    <a:pt x="101136" y="0"/>
                  </a:moveTo>
                  <a:lnTo>
                    <a:pt x="927082" y="0"/>
                  </a:lnTo>
                  <a:cubicBezTo>
                    <a:pt x="982938" y="0"/>
                    <a:pt x="1028218" y="45280"/>
                    <a:pt x="1028218" y="101136"/>
                  </a:cubicBezTo>
                  <a:lnTo>
                    <a:pt x="1028218" y="1475989"/>
                  </a:lnTo>
                  <a:cubicBezTo>
                    <a:pt x="1028218" y="1502812"/>
                    <a:pt x="1017563" y="1528536"/>
                    <a:pt x="998596" y="1547503"/>
                  </a:cubicBezTo>
                  <a:cubicBezTo>
                    <a:pt x="979629" y="1566470"/>
                    <a:pt x="953905" y="1577125"/>
                    <a:pt x="927082" y="1577125"/>
                  </a:cubicBezTo>
                  <a:lnTo>
                    <a:pt x="101136" y="1577125"/>
                  </a:lnTo>
                  <a:cubicBezTo>
                    <a:pt x="74313" y="1577125"/>
                    <a:pt x="48589" y="1566470"/>
                    <a:pt x="29622" y="1547503"/>
                  </a:cubicBezTo>
                  <a:cubicBezTo>
                    <a:pt x="10655" y="1528536"/>
                    <a:pt x="0" y="1502812"/>
                    <a:pt x="0" y="1475989"/>
                  </a:cubicBezTo>
                  <a:lnTo>
                    <a:pt x="0" y="101136"/>
                  </a:lnTo>
                  <a:cubicBezTo>
                    <a:pt x="0" y="74313"/>
                    <a:pt x="10655" y="48589"/>
                    <a:pt x="29622" y="29622"/>
                  </a:cubicBezTo>
                  <a:cubicBezTo>
                    <a:pt x="48589" y="10655"/>
                    <a:pt x="74313" y="0"/>
                    <a:pt x="1011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C6C8B9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28218" cy="1634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607761"/>
            <a:ext cx="118447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b="1" spc="150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3648" y="588711"/>
            <a:ext cx="1504612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AI모드 (예측 기반 자동 제어)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386649" y="2676095"/>
            <a:ext cx="1188116" cy="118811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504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95821" y="2676095"/>
            <a:ext cx="1188116" cy="118811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504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603987" y="2676095"/>
            <a:ext cx="1188116" cy="118811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504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713235" y="2676095"/>
            <a:ext cx="1188116" cy="118811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504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584618" y="2738342"/>
            <a:ext cx="797836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>
                <a:solidFill>
                  <a:srgbClr val="F9FAF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690962" y="2738342"/>
            <a:ext cx="797836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>
                <a:solidFill>
                  <a:srgbClr val="F9FAF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799127" y="2738342"/>
            <a:ext cx="797836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>
                <a:solidFill>
                  <a:srgbClr val="F9FAF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908375" y="2738342"/>
            <a:ext cx="797836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>
                <a:solidFill>
                  <a:srgbClr val="F9FAF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66630" y="6475972"/>
            <a:ext cx="3147342" cy="128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실내·외 데이터 수집</a:t>
            </a:r>
          </a:p>
          <a:p>
            <a:pPr algn="l">
              <a:lnSpc>
                <a:spcPts val="3498"/>
              </a:lnSpc>
            </a:pPr>
            <a:endParaRPr lang="en-US" sz="2200" spc="22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PM2.5, 온도, 습도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373758" y="6475972"/>
            <a:ext cx="3147342" cy="171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if-else 정책 로직</a:t>
            </a:r>
          </a:p>
          <a:p>
            <a:pPr algn="l">
              <a:lnSpc>
                <a:spcPts val="3498"/>
              </a:lnSpc>
            </a:pPr>
            <a:endParaRPr lang="en-US" sz="2200" spc="22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자동환기 동작 수행</a:t>
            </a:r>
          </a:p>
          <a:p>
            <a:pPr algn="l">
              <a:lnSpc>
                <a:spcPts val="3498"/>
              </a:lnSpc>
            </a:pPr>
            <a:endParaRPr lang="en-US" sz="2200" spc="22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80893" y="6475972"/>
            <a:ext cx="3147342" cy="215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XGBoost 알고리즘</a:t>
            </a:r>
          </a:p>
          <a:p>
            <a:pPr algn="l">
              <a:lnSpc>
                <a:spcPts val="3498"/>
              </a:lnSpc>
            </a:pPr>
            <a:endParaRPr lang="en-US" sz="2200" spc="22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10분 뒤 PM2.5 예측</a:t>
            </a:r>
          </a:p>
          <a:p>
            <a:pPr algn="l">
              <a:lnSpc>
                <a:spcPts val="3498"/>
              </a:lnSpc>
            </a:pPr>
            <a:endParaRPr lang="en-US" sz="2200" spc="22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규칙 기반 + 예측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87166" y="6475972"/>
            <a:ext cx="3147342" cy="171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두 판단 결과를 통합해 최종 제어 결정</a:t>
            </a:r>
          </a:p>
          <a:p>
            <a:pPr algn="l">
              <a:lnSpc>
                <a:spcPts val="3498"/>
              </a:lnSpc>
            </a:pPr>
            <a:endParaRPr lang="en-US" sz="2200" spc="22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제어 명령 전송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9571" y="4376744"/>
            <a:ext cx="3327929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400" spc="34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데이터수집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425915" y="4376744"/>
            <a:ext cx="3327929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400" spc="34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규칙기반판단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37187" y="4376744"/>
            <a:ext cx="3327929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400" spc="34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예측보정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644316" y="4376744"/>
            <a:ext cx="3327929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400" spc="34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최종제어</a:t>
            </a:r>
          </a:p>
        </p:txBody>
      </p:sp>
      <p:sp>
        <p:nvSpPr>
          <p:cNvPr id="41" name="AutoShape 41"/>
          <p:cNvSpPr/>
          <p:nvPr/>
        </p:nvSpPr>
        <p:spPr>
          <a:xfrm>
            <a:off x="1293100" y="6009247"/>
            <a:ext cx="3380870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5399444" y="6009247"/>
            <a:ext cx="3380870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9507610" y="6009247"/>
            <a:ext cx="3380870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13616857" y="6009247"/>
            <a:ext cx="3380870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3313989"/>
            <a:ext cx="6875772" cy="6744267"/>
            <a:chOff x="0" y="0"/>
            <a:chExt cx="1092178" cy="10712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2178" cy="1071289"/>
            </a:xfrm>
            <a:custGeom>
              <a:avLst/>
              <a:gdLst/>
              <a:ahLst/>
              <a:cxnLst/>
              <a:rect l="l" t="t" r="r" b="b"/>
              <a:pathLst>
                <a:path w="1092178" h="1071289">
                  <a:moveTo>
                    <a:pt x="25897" y="0"/>
                  </a:moveTo>
                  <a:lnTo>
                    <a:pt x="1066281" y="0"/>
                  </a:lnTo>
                  <a:cubicBezTo>
                    <a:pt x="1080583" y="0"/>
                    <a:pt x="1092178" y="11595"/>
                    <a:pt x="1092178" y="25897"/>
                  </a:cubicBezTo>
                  <a:lnTo>
                    <a:pt x="1092178" y="1045392"/>
                  </a:lnTo>
                  <a:cubicBezTo>
                    <a:pt x="1092178" y="1059694"/>
                    <a:pt x="1080583" y="1071289"/>
                    <a:pt x="1066281" y="1071289"/>
                  </a:cubicBezTo>
                  <a:lnTo>
                    <a:pt x="25897" y="1071289"/>
                  </a:lnTo>
                  <a:cubicBezTo>
                    <a:pt x="11595" y="1071289"/>
                    <a:pt x="0" y="1059694"/>
                    <a:pt x="0" y="1045392"/>
                  </a:cubicBezTo>
                  <a:lnTo>
                    <a:pt x="0" y="25897"/>
                  </a:lnTo>
                  <a:cubicBezTo>
                    <a:pt x="0" y="11595"/>
                    <a:pt x="11595" y="0"/>
                    <a:pt x="25897" y="0"/>
                  </a:cubicBezTo>
                  <a:close/>
                </a:path>
              </a:pathLst>
            </a:custGeom>
            <a:blipFill>
              <a:blip r:embed="rId2"/>
              <a:stretch>
                <a:fillRect t="-974" b="-974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2093406"/>
            <a:ext cx="6875772" cy="1127176"/>
          </a:xfrm>
          <a:custGeom>
            <a:avLst/>
            <a:gdLst/>
            <a:ahLst/>
            <a:cxnLst/>
            <a:rect l="l" t="t" r="r" b="b"/>
            <a:pathLst>
              <a:path w="6875772" h="1127176">
                <a:moveTo>
                  <a:pt x="0" y="0"/>
                </a:moveTo>
                <a:lnTo>
                  <a:pt x="6875772" y="0"/>
                </a:lnTo>
                <a:lnTo>
                  <a:pt x="6875772" y="1127175"/>
                </a:lnTo>
                <a:lnTo>
                  <a:pt x="0" y="1127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07761"/>
            <a:ext cx="118447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b="1" spc="150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3173" y="588711"/>
            <a:ext cx="1504612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AI모드 (학습 과정 및 검증 결과)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69548" y="1969581"/>
            <a:ext cx="6680108" cy="87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1"/>
              </a:lnSpc>
            </a:pPr>
            <a:r>
              <a:rPr lang="en-US" sz="4945" b="1" spc="49">
                <a:solidFill>
                  <a:srgbClr val="49473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XGBoost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69548" y="4804602"/>
            <a:ext cx="6015508" cy="498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🔹 데이터</a:t>
            </a:r>
          </a:p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     최근 30일, 41,280건</a:t>
            </a:r>
          </a:p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🔹 모델</a:t>
            </a:r>
          </a:p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     XGBoost 회귀모델</a:t>
            </a:r>
          </a:p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🔹 입력</a:t>
            </a:r>
          </a:p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     PM2.5 / PM10 / 온도 / 습도 / 전류 등</a:t>
            </a:r>
          </a:p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🔹 출력</a:t>
            </a:r>
          </a:p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     10분 뒤 PM2.5 예측</a:t>
            </a:r>
          </a:p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🔹 검증결과</a:t>
            </a:r>
          </a:p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     MAE ≈ 10.16 μg/m³</a:t>
            </a:r>
          </a:p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🔹 결론</a:t>
            </a:r>
          </a:p>
          <a:p>
            <a:pPr algn="l">
              <a:lnSpc>
                <a:spcPts val="3070"/>
              </a:lnSpc>
            </a:pPr>
            <a:r>
              <a:rPr lang="en-US" sz="1981" spc="19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     10분 뒤 공기질 예측 가능 → 선제 제어</a:t>
            </a:r>
          </a:p>
          <a:p>
            <a:pPr algn="l">
              <a:lnSpc>
                <a:spcPts val="3070"/>
              </a:lnSpc>
            </a:pPr>
            <a:endParaRPr lang="en-US" sz="1981" spc="19">
              <a:solidFill>
                <a:srgbClr val="49473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69548" y="2848332"/>
            <a:ext cx="5439847" cy="201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2"/>
              </a:lnSpc>
            </a:pPr>
            <a:r>
              <a:rPr lang="en-US" sz="1896" spc="18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다수의 결정트리를 결합해 오차를 줄여가는</a:t>
            </a:r>
          </a:p>
          <a:p>
            <a:pPr algn="l">
              <a:lnSpc>
                <a:spcPts val="3262"/>
              </a:lnSpc>
            </a:pPr>
            <a:r>
              <a:rPr lang="en-US" sz="1896" spc="18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기계학습 기반 예측 알고리즘</a:t>
            </a:r>
          </a:p>
          <a:p>
            <a:pPr algn="l">
              <a:lnSpc>
                <a:spcPts val="3262"/>
              </a:lnSpc>
            </a:pPr>
            <a:endParaRPr lang="en-US" sz="1896" spc="18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ts val="3262"/>
              </a:lnSpc>
            </a:pPr>
            <a:r>
              <a:rPr lang="en-US" sz="1896" spc="18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이전 트리의 실수를 보완하며 점점 더 정확한 예측 수행</a:t>
            </a:r>
          </a:p>
          <a:p>
            <a:pPr algn="l">
              <a:lnSpc>
                <a:spcPts val="3262"/>
              </a:lnSpc>
            </a:pPr>
            <a:endParaRPr lang="en-US" sz="1896" spc="18">
              <a:solidFill>
                <a:srgbClr val="58504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10367394" y="4633004"/>
            <a:ext cx="8101936" cy="0"/>
          </a:xfrm>
          <a:prstGeom prst="line">
            <a:avLst/>
          </a:prstGeom>
          <a:ln w="19050" cap="flat">
            <a:solidFill>
              <a:srgbClr val="C6C8B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386</ep:Words>
  <ep:PresentationFormat>사용자 지정</ep:PresentationFormat>
  <ep:Paragraphs>107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Theme</vt:lpstr>
      <vt:lpstr>AdvaOpen</vt:lpstr>
      <vt:lpstr>Source Han Serif KR Bold</vt:lpstr>
      <vt:lpstr>Source Han Serif KR</vt:lpstr>
      <vt:lpstr>Arial</vt:lpstr>
      <vt:lpstr>Arita Buri Italics</vt:lpstr>
      <vt:lpstr>Tlab 돋움 레귤러</vt:lpstr>
      <vt:lpstr>슬라이드 7</vt:lpstr>
      <vt:lpstr>Tlab 돋움 레귤러 Bold</vt:lpstr>
      <vt:lpstr>Office Theme</vt:lpstr>
      <vt:lpstr>Worksheet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Hyeonho</cp:lastModifiedBy>
  <dcterms:modified xsi:type="dcterms:W3CDTF">2025-12-10T06:41:27.068</dcterms:modified>
  <cp:revision>3</cp:revision>
  <dc:title>베이지색 갈색 깔끔한 프로젝트 프레젠테이션 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